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Arimo Bold Italics" panose="020B0704020202090204" pitchFamily="34" charset="0"/>
      <p:regular r:id="rId12"/>
      <p:bold r:id="rId13"/>
      <p:italic r:id="rId14"/>
      <p:boldItalic r:id="rId15"/>
    </p:embeddedFont>
    <p:embeddedFont>
      <p:font typeface="Open Sans" panose="020B0606030504020204" pitchFamily="34" charset="0"/>
      <p:regular r:id="rId16"/>
      <p:bold r:id="rId17"/>
      <p:boldItalic r:id="rId18"/>
    </p:embeddedFont>
    <p:embeddedFont>
      <p:font typeface="Open Sans Bold" panose="020B0806030504020204" pitchFamily="34" charset="0"/>
      <p:regular r:id="rId19"/>
      <p:bold r:id="rId20"/>
    </p:embeddedFont>
    <p:embeddedFont>
      <p:font typeface="Poppins" pitchFamily="2" charset="77"/>
      <p:regular r:id="rId21"/>
    </p:embeddedFont>
    <p:embeddedFont>
      <p:font typeface="Poppins Bold" pitchFamily="2" charset="77"/>
      <p:regular r:id="rId22"/>
      <p:bold r:id="rId23"/>
    </p:embeddedFont>
    <p:embeddedFont>
      <p:font typeface="Poppins Italics" pitchFamily="2" charset="77"/>
      <p:regular r:id="rId24"/>
      <p: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23" autoAdjust="0"/>
  </p:normalViewPr>
  <p:slideViewPr>
    <p:cSldViewPr>
      <p:cViewPr varScale="1">
        <p:scale>
          <a:sx n="67" d="100"/>
          <a:sy n="67" d="100"/>
        </p:scale>
        <p:origin x="90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drive/1hI7gGTCGKHOZtHftD00WK_3NLaZemcY7?usp=sharing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989198" y="-2142923"/>
            <a:ext cx="13658889" cy="14572846"/>
            <a:chOff x="0" y="0"/>
            <a:chExt cx="761824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61824" cy="812800"/>
            </a:xfrm>
            <a:custGeom>
              <a:avLst/>
              <a:gdLst/>
              <a:ahLst/>
              <a:cxnLst/>
              <a:rect l="l" t="t" r="r" b="b"/>
              <a:pathLst>
                <a:path w="761824" h="812800">
                  <a:moveTo>
                    <a:pt x="380912" y="0"/>
                  </a:moveTo>
                  <a:cubicBezTo>
                    <a:pt x="170540" y="0"/>
                    <a:pt x="0" y="181951"/>
                    <a:pt x="0" y="406400"/>
                  </a:cubicBezTo>
                  <a:cubicBezTo>
                    <a:pt x="0" y="630849"/>
                    <a:pt x="170540" y="812800"/>
                    <a:pt x="380912" y="812800"/>
                  </a:cubicBezTo>
                  <a:cubicBezTo>
                    <a:pt x="591284" y="812800"/>
                    <a:pt x="761824" y="630849"/>
                    <a:pt x="761824" y="406400"/>
                  </a:cubicBezTo>
                  <a:cubicBezTo>
                    <a:pt x="761824" y="181951"/>
                    <a:pt x="591284" y="0"/>
                    <a:pt x="380912" y="0"/>
                  </a:cubicBezTo>
                  <a:close/>
                </a:path>
              </a:pathLst>
            </a:custGeom>
            <a:solidFill>
              <a:srgbClr val="FF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1421" y="38100"/>
              <a:ext cx="618982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075242" y="-2142923"/>
            <a:ext cx="14777575" cy="14777575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541020" y="537210"/>
              <a:ext cx="5255260" cy="5255260"/>
            </a:xfrm>
            <a:custGeom>
              <a:avLst/>
              <a:gdLst/>
              <a:ahLst/>
              <a:cxnLst/>
              <a:rect l="l" t="t" r="r" b="b"/>
              <a:pathLst>
                <a:path w="5255260" h="5255260">
                  <a:moveTo>
                    <a:pt x="2627630" y="0"/>
                  </a:moveTo>
                  <a:cubicBezTo>
                    <a:pt x="1176430" y="0"/>
                    <a:pt x="0" y="1176430"/>
                    <a:pt x="0" y="2627630"/>
                  </a:cubicBezTo>
                  <a:cubicBezTo>
                    <a:pt x="0" y="4078830"/>
                    <a:pt x="1176430" y="5255260"/>
                    <a:pt x="2627630" y="5255260"/>
                  </a:cubicBezTo>
                  <a:cubicBezTo>
                    <a:pt x="4078830" y="5255260"/>
                    <a:pt x="5255260" y="4078830"/>
                    <a:pt x="5255260" y="2627630"/>
                  </a:cubicBezTo>
                  <a:cubicBezTo>
                    <a:pt x="5255260" y="1176430"/>
                    <a:pt x="4078830" y="0"/>
                    <a:pt x="2627630" y="0"/>
                  </a:cubicBezTo>
                  <a:close/>
                </a:path>
              </a:pathLst>
            </a:custGeom>
            <a:blipFill>
              <a:blip r:embed="rId3"/>
              <a:stretch>
                <a:fillRect l="-36323" r="-137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494325" y="3502533"/>
            <a:ext cx="10494873" cy="3335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25"/>
              </a:lnSpc>
            </a:pPr>
            <a:r>
              <a:rPr lang="en-US" sz="623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OPTIMIZE DELIVERY ROUTES FOR A LOCAL </a:t>
            </a:r>
          </a:p>
          <a:p>
            <a:pPr algn="l">
              <a:lnSpc>
                <a:spcPts val="8725"/>
              </a:lnSpc>
            </a:pPr>
            <a:r>
              <a:rPr lang="en-US" sz="623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DELIVERY COMPANY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94325" y="2339929"/>
            <a:ext cx="10494873" cy="113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25"/>
              </a:lnSpc>
            </a:pPr>
            <a:r>
              <a:rPr lang="en-US" sz="62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USING MIP TO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94325" y="8028410"/>
            <a:ext cx="10494873" cy="403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0"/>
              </a:lnSpc>
            </a:pPr>
            <a:r>
              <a:rPr lang="en-US" sz="223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GB730 APPLICATION PROJECT - MAI NGUYEN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0105" y="1335694"/>
            <a:ext cx="9867857" cy="8302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63"/>
              </a:lnSpc>
            </a:pPr>
            <a:r>
              <a:rPr lang="en-US" sz="311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</a:t>
            </a:r>
            <a:r>
              <a:rPr lang="en-US" sz="31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</a:p>
          <a:p>
            <a:pPr marL="672844" lvl="1" indent="-336422" algn="l">
              <a:lnSpc>
                <a:spcPts val="4363"/>
              </a:lnSpc>
              <a:buFont typeface="Arial"/>
              <a:buChar char="•"/>
            </a:pPr>
            <a:r>
              <a:rPr lang="en-US" sz="31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Small delivery companies face rising pressure</a:t>
            </a:r>
          </a:p>
          <a:p>
            <a:pPr marL="672844" lvl="1" indent="-336422" algn="l">
              <a:lnSpc>
                <a:spcPts val="4363"/>
              </a:lnSpc>
              <a:buFont typeface="Arial"/>
              <a:buChar char="•"/>
            </a:pPr>
            <a:r>
              <a:rPr lang="en-US" sz="31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Customers expect fast delivery, fuel costs keep climbing, and traffic conditions shift constantly</a:t>
            </a:r>
          </a:p>
          <a:p>
            <a:pPr marL="672844" lvl="1" indent="-336422" algn="l">
              <a:lnSpc>
                <a:spcPts val="4363"/>
              </a:lnSpc>
              <a:buFont typeface="Arial"/>
              <a:buChar char="•"/>
            </a:pPr>
            <a:r>
              <a:rPr lang="en-US" sz="31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When a company assigns drivers manually or uses a basic system, routes end up longer than they need to be</a:t>
            </a:r>
          </a:p>
          <a:p>
            <a:pPr algn="l">
              <a:lnSpc>
                <a:spcPts val="4363"/>
              </a:lnSpc>
            </a:pPr>
            <a:r>
              <a:rPr lang="en-US" sz="31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116" i="1">
                <a:solidFill>
                  <a:srgbClr val="E60012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=&gt; That leads to wasted fuel, slow deliveries, </a:t>
            </a:r>
          </a:p>
          <a:p>
            <a:pPr algn="l">
              <a:lnSpc>
                <a:spcPts val="4363"/>
              </a:lnSpc>
            </a:pPr>
            <a:r>
              <a:rPr lang="en-US" sz="3116" i="1">
                <a:solidFill>
                  <a:srgbClr val="E60012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      overtime pay, and unhappy customers</a:t>
            </a:r>
          </a:p>
          <a:p>
            <a:pPr algn="l">
              <a:lnSpc>
                <a:spcPts val="4363"/>
              </a:lnSpc>
            </a:pPr>
            <a:endParaRPr lang="en-US" sz="3116" i="1">
              <a:solidFill>
                <a:srgbClr val="E60012"/>
              </a:solidFill>
              <a:latin typeface="Poppins Italics"/>
              <a:ea typeface="Poppins Italics"/>
              <a:cs typeface="Poppins Italics"/>
              <a:sym typeface="Poppins Italics"/>
            </a:endParaRPr>
          </a:p>
          <a:p>
            <a:pPr algn="l">
              <a:lnSpc>
                <a:spcPts val="4363"/>
              </a:lnSpc>
            </a:pPr>
            <a:r>
              <a:rPr lang="en-US" sz="3116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Goal</a:t>
            </a:r>
            <a:r>
              <a:rPr lang="en-US" sz="31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</a:p>
          <a:p>
            <a:pPr marL="672844" lvl="1" indent="-336422" algn="l">
              <a:lnSpc>
                <a:spcPts val="4363"/>
              </a:lnSpc>
              <a:buFont typeface="Arial"/>
              <a:buChar char="•"/>
            </a:pPr>
            <a:r>
              <a:rPr lang="en-US" sz="31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Design an optimization model that calculates the most efficient route plan that still respects real operational limits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504704" y="-682041"/>
            <a:ext cx="8599957" cy="11651081"/>
            <a:chOff x="0" y="0"/>
            <a:chExt cx="6350000" cy="860287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1270" cy="8602876"/>
            </a:xfrm>
            <a:custGeom>
              <a:avLst/>
              <a:gdLst/>
              <a:ahLst/>
              <a:cxnLst/>
              <a:rect l="l" t="t" r="r" b="b"/>
              <a:pathLst>
                <a:path w="6351270" h="8602876">
                  <a:moveTo>
                    <a:pt x="5985510" y="0"/>
                  </a:moveTo>
                  <a:lnTo>
                    <a:pt x="364490" y="0"/>
                  </a:lnTo>
                  <a:cubicBezTo>
                    <a:pt x="162560" y="0"/>
                    <a:pt x="0" y="220234"/>
                    <a:pt x="0" y="493805"/>
                  </a:cubicBezTo>
                  <a:lnTo>
                    <a:pt x="0" y="8110793"/>
                  </a:lnTo>
                  <a:cubicBezTo>
                    <a:pt x="0" y="8382643"/>
                    <a:pt x="162560" y="8602876"/>
                    <a:pt x="364490" y="8602876"/>
                  </a:cubicBezTo>
                  <a:lnTo>
                    <a:pt x="5986780" y="8602876"/>
                  </a:lnTo>
                  <a:cubicBezTo>
                    <a:pt x="6187440" y="8602876"/>
                    <a:pt x="6351270" y="8382643"/>
                    <a:pt x="6351270" y="8109071"/>
                  </a:cubicBezTo>
                  <a:lnTo>
                    <a:pt x="6351270" y="493805"/>
                  </a:lnTo>
                  <a:cubicBezTo>
                    <a:pt x="6350000" y="220234"/>
                    <a:pt x="6187440" y="0"/>
                    <a:pt x="5985510" y="0"/>
                  </a:cubicBezTo>
                  <a:close/>
                </a:path>
              </a:pathLst>
            </a:custGeom>
            <a:blipFill>
              <a:blip r:embed="rId2"/>
              <a:stretch>
                <a:fillRect l="-75190" t="-2069" r="-79511" b="-2344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482321" y="9983630"/>
            <a:ext cx="19238639" cy="303370"/>
            <a:chOff x="0" y="0"/>
            <a:chExt cx="5066967" cy="799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66967" cy="79900"/>
            </a:xfrm>
            <a:custGeom>
              <a:avLst/>
              <a:gdLst/>
              <a:ahLst/>
              <a:cxnLst/>
              <a:rect l="l" t="t" r="r" b="b"/>
              <a:pathLst>
                <a:path w="5066967" h="79900">
                  <a:moveTo>
                    <a:pt x="0" y="0"/>
                  </a:moveTo>
                  <a:lnTo>
                    <a:pt x="5066967" y="0"/>
                  </a:lnTo>
                  <a:lnTo>
                    <a:pt x="5066967" y="79900"/>
                  </a:lnTo>
                  <a:lnTo>
                    <a:pt x="0" y="79900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5066967" cy="146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90105" y="465350"/>
            <a:ext cx="117291" cy="463960"/>
            <a:chOff x="0" y="0"/>
            <a:chExt cx="30892" cy="12219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0892" cy="122195"/>
            </a:xfrm>
            <a:custGeom>
              <a:avLst/>
              <a:gdLst/>
              <a:ahLst/>
              <a:cxnLst/>
              <a:rect l="l" t="t" r="r" b="b"/>
              <a:pathLst>
                <a:path w="30892" h="122195">
                  <a:moveTo>
                    <a:pt x="0" y="0"/>
                  </a:moveTo>
                  <a:lnTo>
                    <a:pt x="30892" y="0"/>
                  </a:lnTo>
                  <a:lnTo>
                    <a:pt x="30892" y="122195"/>
                  </a:lnTo>
                  <a:lnTo>
                    <a:pt x="0" y="122195"/>
                  </a:lnTo>
                  <a:close/>
                </a:path>
              </a:pathLst>
            </a:custGeom>
            <a:solidFill>
              <a:srgbClr val="DC0E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30892" cy="188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17539" y="228600"/>
            <a:ext cx="16541761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Why Route Optimization Matters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0105" y="465350"/>
            <a:ext cx="117291" cy="463960"/>
            <a:chOff x="0" y="0"/>
            <a:chExt cx="30892" cy="1221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92" cy="122195"/>
            </a:xfrm>
            <a:custGeom>
              <a:avLst/>
              <a:gdLst/>
              <a:ahLst/>
              <a:cxnLst/>
              <a:rect l="l" t="t" r="r" b="b"/>
              <a:pathLst>
                <a:path w="30892" h="122195">
                  <a:moveTo>
                    <a:pt x="0" y="0"/>
                  </a:moveTo>
                  <a:lnTo>
                    <a:pt x="30892" y="0"/>
                  </a:lnTo>
                  <a:lnTo>
                    <a:pt x="30892" y="122195"/>
                  </a:lnTo>
                  <a:lnTo>
                    <a:pt x="0" y="122195"/>
                  </a:lnTo>
                  <a:close/>
                </a:path>
              </a:pathLst>
            </a:custGeom>
            <a:solidFill>
              <a:srgbClr val="DC0E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0892" cy="188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482321" y="9985129"/>
            <a:ext cx="19279437" cy="301871"/>
            <a:chOff x="0" y="0"/>
            <a:chExt cx="5077712" cy="795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77712" cy="79505"/>
            </a:xfrm>
            <a:custGeom>
              <a:avLst/>
              <a:gdLst/>
              <a:ahLst/>
              <a:cxnLst/>
              <a:rect l="l" t="t" r="r" b="b"/>
              <a:pathLst>
                <a:path w="5077712" h="79505">
                  <a:moveTo>
                    <a:pt x="0" y="0"/>
                  </a:moveTo>
                  <a:lnTo>
                    <a:pt x="5077712" y="0"/>
                  </a:lnTo>
                  <a:lnTo>
                    <a:pt x="5077712" y="79505"/>
                  </a:lnTo>
                  <a:lnTo>
                    <a:pt x="0" y="7950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5077712" cy="1461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860918" y="7193580"/>
            <a:ext cx="16566163" cy="2215724"/>
          </a:xfrm>
          <a:custGeom>
            <a:avLst/>
            <a:gdLst/>
            <a:ahLst/>
            <a:cxnLst/>
            <a:rect l="l" t="t" r="r" b="b"/>
            <a:pathLst>
              <a:path w="16566163" h="2215724">
                <a:moveTo>
                  <a:pt x="0" y="0"/>
                </a:moveTo>
                <a:lnTo>
                  <a:pt x="16566164" y="0"/>
                </a:lnTo>
                <a:lnTo>
                  <a:pt x="16566164" y="2215724"/>
                </a:lnTo>
                <a:lnTo>
                  <a:pt x="0" y="22157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860918" y="5469630"/>
            <a:ext cx="10021303" cy="1152450"/>
          </a:xfrm>
          <a:custGeom>
            <a:avLst/>
            <a:gdLst/>
            <a:ahLst/>
            <a:cxnLst/>
            <a:rect l="l" t="t" r="r" b="b"/>
            <a:pathLst>
              <a:path w="10021303" h="1152450">
                <a:moveTo>
                  <a:pt x="0" y="0"/>
                </a:moveTo>
                <a:lnTo>
                  <a:pt x="10021304" y="0"/>
                </a:lnTo>
                <a:lnTo>
                  <a:pt x="10021304" y="1152450"/>
                </a:lnTo>
                <a:lnTo>
                  <a:pt x="0" y="11524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717539" y="228600"/>
            <a:ext cx="16541761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 Function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17539" y="1888627"/>
            <a:ext cx="16541761" cy="2654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4863" lvl="1" indent="-407432" algn="l">
              <a:lnSpc>
                <a:spcPts val="5283"/>
              </a:lnSpc>
              <a:buFont typeface="Arial"/>
              <a:buChar char="•"/>
            </a:pPr>
            <a:r>
              <a:rPr lang="en-US" sz="377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Minimize total distance travelled by trucks while delivering for customers for their packages</a:t>
            </a:r>
          </a:p>
          <a:p>
            <a:pPr marL="814863" lvl="1" indent="-407432" algn="l">
              <a:lnSpc>
                <a:spcPts val="5283"/>
              </a:lnSpc>
              <a:buFont typeface="Arial"/>
              <a:buChar char="•"/>
            </a:pPr>
            <a:r>
              <a:rPr lang="en-US" sz="377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Solver: </a:t>
            </a:r>
          </a:p>
          <a:p>
            <a:pPr marL="1629727" lvl="2" indent="-543242" algn="l">
              <a:lnSpc>
                <a:spcPts val="5283"/>
              </a:lnSpc>
              <a:spcBef>
                <a:spcPct val="0"/>
              </a:spcBef>
              <a:buFont typeface="Arial"/>
              <a:buChar char="⚬"/>
            </a:pPr>
            <a:r>
              <a:rPr lang="en-US" sz="377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Pyomo with CBC solver (MIP)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0105" y="465350"/>
            <a:ext cx="117291" cy="463960"/>
            <a:chOff x="0" y="0"/>
            <a:chExt cx="30892" cy="1221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92" cy="122195"/>
            </a:xfrm>
            <a:custGeom>
              <a:avLst/>
              <a:gdLst/>
              <a:ahLst/>
              <a:cxnLst/>
              <a:rect l="l" t="t" r="r" b="b"/>
              <a:pathLst>
                <a:path w="30892" h="122195">
                  <a:moveTo>
                    <a:pt x="0" y="0"/>
                  </a:moveTo>
                  <a:lnTo>
                    <a:pt x="30892" y="0"/>
                  </a:lnTo>
                  <a:lnTo>
                    <a:pt x="30892" y="122195"/>
                  </a:lnTo>
                  <a:lnTo>
                    <a:pt x="0" y="122195"/>
                  </a:lnTo>
                  <a:close/>
                </a:path>
              </a:pathLst>
            </a:custGeom>
            <a:solidFill>
              <a:srgbClr val="DC0E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0892" cy="188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482321" y="9985129"/>
            <a:ext cx="19279437" cy="301871"/>
            <a:chOff x="0" y="0"/>
            <a:chExt cx="5077712" cy="795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77712" cy="79505"/>
            </a:xfrm>
            <a:custGeom>
              <a:avLst/>
              <a:gdLst/>
              <a:ahLst/>
              <a:cxnLst/>
              <a:rect l="l" t="t" r="r" b="b"/>
              <a:pathLst>
                <a:path w="5077712" h="79505">
                  <a:moveTo>
                    <a:pt x="0" y="0"/>
                  </a:moveTo>
                  <a:lnTo>
                    <a:pt x="5077712" y="0"/>
                  </a:lnTo>
                  <a:lnTo>
                    <a:pt x="5077712" y="79505"/>
                  </a:lnTo>
                  <a:lnTo>
                    <a:pt x="0" y="7950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5077712" cy="1461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17539" y="1463470"/>
            <a:ext cx="7346272" cy="371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Variables: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Binary Variables (yes or no decisions</a:t>
            </a: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model.x[t,c] = 1 if truck t delivers to customer c, 0 otherwise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Determines which truck visits which customer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7539" y="228600"/>
            <a:ext cx="16541761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Variables &amp; Constraints</a:t>
            </a:r>
          </a:p>
        </p:txBody>
      </p:sp>
      <p:sp>
        <p:nvSpPr>
          <p:cNvPr id="10" name="Freeform 10"/>
          <p:cNvSpPr/>
          <p:nvPr/>
        </p:nvSpPr>
        <p:spPr>
          <a:xfrm>
            <a:off x="2142708" y="5670140"/>
            <a:ext cx="14029380" cy="3875616"/>
          </a:xfrm>
          <a:custGeom>
            <a:avLst/>
            <a:gdLst/>
            <a:ahLst/>
            <a:cxnLst/>
            <a:rect l="l" t="t" r="r" b="b"/>
            <a:pathLst>
              <a:path w="14029380" h="3875616">
                <a:moveTo>
                  <a:pt x="0" y="0"/>
                </a:moveTo>
                <a:lnTo>
                  <a:pt x="14029380" y="0"/>
                </a:lnTo>
                <a:lnTo>
                  <a:pt x="14029380" y="3875616"/>
                </a:lnTo>
                <a:lnTo>
                  <a:pt x="0" y="3875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9157398" y="1463470"/>
            <a:ext cx="7904724" cy="3714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Contraints: 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Trucks Capacity</a:t>
            </a:r>
          </a:p>
          <a:p>
            <a:pPr marL="1295400" lvl="2" indent="-431800" algn="l">
              <a:lnSpc>
                <a:spcPts val="4200"/>
              </a:lnSpc>
              <a:spcBef>
                <a:spcPct val="0"/>
              </a:spcBef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There is only 5 trucks in total and they need to optimize for routes</a:t>
            </a: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Customer visit capacity</a:t>
            </a:r>
          </a:p>
          <a:p>
            <a:pPr marL="1295400" lvl="2" indent="-431800" algn="l">
              <a:lnSpc>
                <a:spcPts val="4200"/>
              </a:lnSpc>
              <a:spcBef>
                <a:spcPct val="0"/>
              </a:spcBef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Each customer can only be visited exactly once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0105" y="465350"/>
            <a:ext cx="117291" cy="463960"/>
            <a:chOff x="0" y="0"/>
            <a:chExt cx="30892" cy="1221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92" cy="122195"/>
            </a:xfrm>
            <a:custGeom>
              <a:avLst/>
              <a:gdLst/>
              <a:ahLst/>
              <a:cxnLst/>
              <a:rect l="l" t="t" r="r" b="b"/>
              <a:pathLst>
                <a:path w="30892" h="122195">
                  <a:moveTo>
                    <a:pt x="0" y="0"/>
                  </a:moveTo>
                  <a:lnTo>
                    <a:pt x="30892" y="0"/>
                  </a:lnTo>
                  <a:lnTo>
                    <a:pt x="30892" y="122195"/>
                  </a:lnTo>
                  <a:lnTo>
                    <a:pt x="0" y="122195"/>
                  </a:lnTo>
                  <a:close/>
                </a:path>
              </a:pathLst>
            </a:custGeom>
            <a:solidFill>
              <a:srgbClr val="DC0E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0892" cy="188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482321" y="9985129"/>
            <a:ext cx="19279437" cy="301871"/>
            <a:chOff x="0" y="0"/>
            <a:chExt cx="5077712" cy="795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77712" cy="79505"/>
            </a:xfrm>
            <a:custGeom>
              <a:avLst/>
              <a:gdLst/>
              <a:ahLst/>
              <a:cxnLst/>
              <a:rect l="l" t="t" r="r" b="b"/>
              <a:pathLst>
                <a:path w="5077712" h="79505">
                  <a:moveTo>
                    <a:pt x="0" y="0"/>
                  </a:moveTo>
                  <a:lnTo>
                    <a:pt x="5077712" y="0"/>
                  </a:lnTo>
                  <a:lnTo>
                    <a:pt x="5077712" y="79505"/>
                  </a:lnTo>
                  <a:lnTo>
                    <a:pt x="0" y="7950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5077712" cy="1461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290798" y="4680402"/>
            <a:ext cx="15733200" cy="1337322"/>
          </a:xfrm>
          <a:custGeom>
            <a:avLst/>
            <a:gdLst/>
            <a:ahLst/>
            <a:cxnLst/>
            <a:rect l="l" t="t" r="r" b="b"/>
            <a:pathLst>
              <a:path w="15733200" h="1337322">
                <a:moveTo>
                  <a:pt x="0" y="0"/>
                </a:moveTo>
                <a:lnTo>
                  <a:pt x="15733200" y="0"/>
                </a:lnTo>
                <a:lnTo>
                  <a:pt x="15733200" y="1337322"/>
                </a:lnTo>
                <a:lnTo>
                  <a:pt x="0" y="1337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290798" y="6265837"/>
            <a:ext cx="15733200" cy="3382638"/>
          </a:xfrm>
          <a:custGeom>
            <a:avLst/>
            <a:gdLst/>
            <a:ahLst/>
            <a:cxnLst/>
            <a:rect l="l" t="t" r="r" b="b"/>
            <a:pathLst>
              <a:path w="15733200" h="3382638">
                <a:moveTo>
                  <a:pt x="0" y="0"/>
                </a:moveTo>
                <a:lnTo>
                  <a:pt x="15733200" y="0"/>
                </a:lnTo>
                <a:lnTo>
                  <a:pt x="15733200" y="3382638"/>
                </a:lnTo>
                <a:lnTo>
                  <a:pt x="0" y="33826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548751" y="1400073"/>
            <a:ext cx="15619505" cy="284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6104" lvl="1" indent="-348052" algn="l">
              <a:lnSpc>
                <a:spcPts val="4513"/>
              </a:lnSpc>
              <a:buFont typeface="Arial"/>
              <a:buChar char="•"/>
            </a:pPr>
            <a:r>
              <a:rPr lang="en-US" sz="322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Trucks: </a:t>
            </a:r>
            <a:r>
              <a:rPr lang="en-US" sz="322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 trucks (T1–T5)</a:t>
            </a:r>
          </a:p>
          <a:p>
            <a:pPr marL="696104" lvl="1" indent="-348052" algn="l">
              <a:lnSpc>
                <a:spcPts val="4513"/>
              </a:lnSpc>
              <a:buFont typeface="Arial"/>
              <a:buChar char="•"/>
            </a:pPr>
            <a:r>
              <a:rPr lang="en-US" sz="322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Customers:</a:t>
            </a:r>
            <a:r>
              <a:rPr lang="en-US" sz="322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15 customers (C1–C15)</a:t>
            </a:r>
          </a:p>
          <a:p>
            <a:pPr marL="696104" lvl="1" indent="-348052" algn="l">
              <a:lnSpc>
                <a:spcPts val="4513"/>
              </a:lnSpc>
              <a:buFont typeface="Arial"/>
              <a:buChar char="•"/>
            </a:pPr>
            <a:r>
              <a:rPr lang="en-US" sz="322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Truck Capacities: </a:t>
            </a:r>
            <a:r>
              <a:rPr lang="en-US" sz="322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Max 5 deliveries per truck</a:t>
            </a:r>
          </a:p>
          <a:p>
            <a:pPr marL="696104" lvl="1" indent="-348052" algn="l">
              <a:lnSpc>
                <a:spcPts val="4513"/>
              </a:lnSpc>
              <a:buFont typeface="Arial"/>
              <a:buChar char="•"/>
            </a:pPr>
            <a:r>
              <a:rPr lang="en-US" sz="322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Customer Demand:</a:t>
            </a:r>
            <a:r>
              <a:rPr lang="en-US" sz="322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1 delivery per customer</a:t>
            </a:r>
          </a:p>
          <a:p>
            <a:pPr marL="696104" lvl="1" indent="-348052" algn="l">
              <a:lnSpc>
                <a:spcPts val="4513"/>
              </a:lnSpc>
              <a:buFont typeface="Arial"/>
              <a:buChar char="•"/>
            </a:pPr>
            <a:r>
              <a:rPr lang="en-US" sz="3224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Distance Matrix:</a:t>
            </a:r>
            <a:r>
              <a:rPr lang="en-US" sz="322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Example distances (simplified for demonstration)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17539" y="228600"/>
            <a:ext cx="16541761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Model Inputs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0105" y="465350"/>
            <a:ext cx="117291" cy="463960"/>
            <a:chOff x="0" y="0"/>
            <a:chExt cx="30892" cy="1221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92" cy="122195"/>
            </a:xfrm>
            <a:custGeom>
              <a:avLst/>
              <a:gdLst/>
              <a:ahLst/>
              <a:cxnLst/>
              <a:rect l="l" t="t" r="r" b="b"/>
              <a:pathLst>
                <a:path w="30892" h="122195">
                  <a:moveTo>
                    <a:pt x="0" y="0"/>
                  </a:moveTo>
                  <a:lnTo>
                    <a:pt x="30892" y="0"/>
                  </a:lnTo>
                  <a:lnTo>
                    <a:pt x="30892" y="122195"/>
                  </a:lnTo>
                  <a:lnTo>
                    <a:pt x="0" y="122195"/>
                  </a:lnTo>
                  <a:close/>
                </a:path>
              </a:pathLst>
            </a:custGeom>
            <a:solidFill>
              <a:srgbClr val="DC0E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0892" cy="188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482321" y="9985129"/>
            <a:ext cx="19279437" cy="301871"/>
            <a:chOff x="0" y="0"/>
            <a:chExt cx="5077712" cy="795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77712" cy="79505"/>
            </a:xfrm>
            <a:custGeom>
              <a:avLst/>
              <a:gdLst/>
              <a:ahLst/>
              <a:cxnLst/>
              <a:rect l="l" t="t" r="r" b="b"/>
              <a:pathLst>
                <a:path w="5077712" h="79505">
                  <a:moveTo>
                    <a:pt x="0" y="0"/>
                  </a:moveTo>
                  <a:lnTo>
                    <a:pt x="5077712" y="0"/>
                  </a:lnTo>
                  <a:lnTo>
                    <a:pt x="5077712" y="79505"/>
                  </a:lnTo>
                  <a:lnTo>
                    <a:pt x="0" y="7950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5077712" cy="1461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013548" y="2536019"/>
            <a:ext cx="14260904" cy="4510011"/>
          </a:xfrm>
          <a:custGeom>
            <a:avLst/>
            <a:gdLst/>
            <a:ahLst/>
            <a:cxnLst/>
            <a:rect l="l" t="t" r="r" b="b"/>
            <a:pathLst>
              <a:path w="14260904" h="4510011">
                <a:moveTo>
                  <a:pt x="0" y="0"/>
                </a:moveTo>
                <a:lnTo>
                  <a:pt x="14260904" y="0"/>
                </a:lnTo>
                <a:lnTo>
                  <a:pt x="14260904" y="4510011"/>
                </a:lnTo>
                <a:lnTo>
                  <a:pt x="0" y="45100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548751" y="1400073"/>
            <a:ext cx="15619505" cy="55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6104" lvl="1" indent="-348052" algn="l">
              <a:lnSpc>
                <a:spcPts val="4513"/>
              </a:lnSpc>
              <a:buFont typeface="Arial"/>
              <a:buChar char="•"/>
            </a:pPr>
            <a:r>
              <a:rPr lang="en-US" sz="322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After solving, the model assigns customers to trucks: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17539" y="228600"/>
            <a:ext cx="16541761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Model Outputs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54947" y="7559020"/>
            <a:ext cx="15619505" cy="1699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6104" lvl="1" indent="-348052" algn="l">
              <a:lnSpc>
                <a:spcPts val="4513"/>
              </a:lnSpc>
              <a:buFont typeface="Arial"/>
              <a:buChar char="•"/>
            </a:pPr>
            <a:r>
              <a:rPr lang="en-US" sz="322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Truck T1 to 5 customers</a:t>
            </a:r>
          </a:p>
          <a:p>
            <a:pPr marL="696104" lvl="1" indent="-348052" algn="l">
              <a:lnSpc>
                <a:spcPts val="4513"/>
              </a:lnSpc>
              <a:buFont typeface="Arial"/>
              <a:buChar char="•"/>
            </a:pPr>
            <a:r>
              <a:rPr lang="en-US" sz="322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Truck T3 assigned to 4 customers</a:t>
            </a:r>
          </a:p>
          <a:p>
            <a:pPr marL="696104" lvl="1" indent="-348052" algn="l">
              <a:lnSpc>
                <a:spcPts val="4513"/>
              </a:lnSpc>
              <a:buFont typeface="Arial"/>
              <a:buChar char="•"/>
            </a:pPr>
            <a:r>
              <a:rPr lang="en-US" sz="3224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Truck T2, T4, T5 assigned to 2 customers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0105" y="465350"/>
            <a:ext cx="117291" cy="463960"/>
            <a:chOff x="0" y="0"/>
            <a:chExt cx="30892" cy="1221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92" cy="122195"/>
            </a:xfrm>
            <a:custGeom>
              <a:avLst/>
              <a:gdLst/>
              <a:ahLst/>
              <a:cxnLst/>
              <a:rect l="l" t="t" r="r" b="b"/>
              <a:pathLst>
                <a:path w="30892" h="122195">
                  <a:moveTo>
                    <a:pt x="0" y="0"/>
                  </a:moveTo>
                  <a:lnTo>
                    <a:pt x="30892" y="0"/>
                  </a:lnTo>
                  <a:lnTo>
                    <a:pt x="30892" y="122195"/>
                  </a:lnTo>
                  <a:lnTo>
                    <a:pt x="0" y="122195"/>
                  </a:lnTo>
                  <a:close/>
                </a:path>
              </a:pathLst>
            </a:custGeom>
            <a:solidFill>
              <a:srgbClr val="DC0E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0892" cy="188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482321" y="9985129"/>
            <a:ext cx="19279437" cy="301871"/>
            <a:chOff x="0" y="0"/>
            <a:chExt cx="5077712" cy="795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77712" cy="79505"/>
            </a:xfrm>
            <a:custGeom>
              <a:avLst/>
              <a:gdLst/>
              <a:ahLst/>
              <a:cxnLst/>
              <a:rect l="l" t="t" r="r" b="b"/>
              <a:pathLst>
                <a:path w="5077712" h="79505">
                  <a:moveTo>
                    <a:pt x="0" y="0"/>
                  </a:moveTo>
                  <a:lnTo>
                    <a:pt x="5077712" y="0"/>
                  </a:lnTo>
                  <a:lnTo>
                    <a:pt x="5077712" y="79505"/>
                  </a:lnTo>
                  <a:lnTo>
                    <a:pt x="0" y="7950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5077712" cy="1461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9582187" y="0"/>
            <a:ext cx="8705813" cy="9985129"/>
          </a:xfrm>
          <a:custGeom>
            <a:avLst/>
            <a:gdLst/>
            <a:ahLst/>
            <a:cxnLst/>
            <a:rect l="l" t="t" r="r" b="b"/>
            <a:pathLst>
              <a:path w="8705813" h="9985129">
                <a:moveTo>
                  <a:pt x="0" y="0"/>
                </a:moveTo>
                <a:lnTo>
                  <a:pt x="8705813" y="0"/>
                </a:lnTo>
                <a:lnTo>
                  <a:pt x="8705813" y="9985129"/>
                </a:lnTo>
                <a:lnTo>
                  <a:pt x="0" y="99851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508" r="-284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548751" y="1409598"/>
            <a:ext cx="8595249" cy="7979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9547" lvl="1" indent="-324774" algn="l">
              <a:lnSpc>
                <a:spcPts val="4211"/>
              </a:lnSpc>
              <a:buFont typeface="Arial"/>
              <a:buChar char="•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Distance matrix in demo is simplified</a:t>
            </a:r>
          </a:p>
          <a:p>
            <a:pPr marL="649547" lvl="1" indent="-324774" algn="l">
              <a:lnSpc>
                <a:spcPts val="4211"/>
              </a:lnSpc>
              <a:buFont typeface="Arial"/>
              <a:buChar char="•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Model does not include:</a:t>
            </a:r>
          </a:p>
          <a:p>
            <a:pPr marL="1299094" lvl="2" indent="-433031" algn="l">
              <a:lnSpc>
                <a:spcPts val="4211"/>
              </a:lnSpc>
              <a:buFont typeface="Arial"/>
              <a:buChar char="⚬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Time windows</a:t>
            </a:r>
          </a:p>
          <a:p>
            <a:pPr marL="1299094" lvl="2" indent="-433031" algn="l">
              <a:lnSpc>
                <a:spcPts val="4211"/>
              </a:lnSpc>
              <a:buFont typeface="Arial"/>
              <a:buChar char="⚬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Traffic variability</a:t>
            </a:r>
          </a:p>
          <a:p>
            <a:pPr marL="1299094" lvl="2" indent="-433031" algn="l">
              <a:lnSpc>
                <a:spcPts val="4211"/>
              </a:lnSpc>
              <a:buFont typeface="Arial"/>
              <a:buChar char="⚬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Truck loads</a:t>
            </a:r>
          </a:p>
          <a:p>
            <a:pPr marL="1299094" lvl="2" indent="-433031" algn="l">
              <a:lnSpc>
                <a:spcPts val="4211"/>
              </a:lnSpc>
              <a:buFont typeface="Arial"/>
              <a:buChar char="⚬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Weight of packages</a:t>
            </a:r>
          </a:p>
          <a:p>
            <a:pPr marL="1299094" lvl="2" indent="-433031" algn="l">
              <a:lnSpc>
                <a:spcPts val="4211"/>
              </a:lnSpc>
              <a:buFont typeface="Arial"/>
              <a:buChar char="⚬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Vehicle load constraints beyond max customer count</a:t>
            </a:r>
          </a:p>
          <a:p>
            <a:pPr marL="1299094" lvl="2" indent="-433031" algn="l">
              <a:lnSpc>
                <a:spcPts val="4211"/>
              </a:lnSpc>
              <a:buFont typeface="Arial"/>
              <a:buChar char="⚬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Multiple order per day</a:t>
            </a:r>
          </a:p>
          <a:p>
            <a:pPr marL="1299094" lvl="2" indent="-433031" algn="l">
              <a:lnSpc>
                <a:spcPts val="4211"/>
              </a:lnSpc>
              <a:buFont typeface="Arial"/>
              <a:buChar char="⚬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Scaling to 50+ customers may require further decomposition</a:t>
            </a:r>
          </a:p>
          <a:p>
            <a:pPr marL="649547" lvl="1" indent="-324774" algn="l">
              <a:lnSpc>
                <a:spcPts val="4211"/>
              </a:lnSpc>
              <a:buFont typeface="Arial"/>
              <a:buChar char="•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Somes trucks like T1 and T4 are assigned to more customers than other</a:t>
            </a:r>
          </a:p>
          <a:p>
            <a:pPr marL="1299094" lvl="2" indent="-433031" algn="l">
              <a:lnSpc>
                <a:spcPts val="4211"/>
              </a:lnSpc>
              <a:buFont typeface="Arial"/>
              <a:buChar char="⚬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Could not be the most optimize case if add more constraints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17539" y="228600"/>
            <a:ext cx="16541761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Limitations &amp; Challenges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0105" y="465350"/>
            <a:ext cx="117291" cy="463960"/>
            <a:chOff x="0" y="0"/>
            <a:chExt cx="30892" cy="1221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92" cy="122195"/>
            </a:xfrm>
            <a:custGeom>
              <a:avLst/>
              <a:gdLst/>
              <a:ahLst/>
              <a:cxnLst/>
              <a:rect l="l" t="t" r="r" b="b"/>
              <a:pathLst>
                <a:path w="30892" h="122195">
                  <a:moveTo>
                    <a:pt x="0" y="0"/>
                  </a:moveTo>
                  <a:lnTo>
                    <a:pt x="30892" y="0"/>
                  </a:lnTo>
                  <a:lnTo>
                    <a:pt x="30892" y="122195"/>
                  </a:lnTo>
                  <a:lnTo>
                    <a:pt x="0" y="122195"/>
                  </a:lnTo>
                  <a:close/>
                </a:path>
              </a:pathLst>
            </a:custGeom>
            <a:solidFill>
              <a:srgbClr val="DC0E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0892" cy="188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482321" y="9985129"/>
            <a:ext cx="19279437" cy="301871"/>
            <a:chOff x="0" y="0"/>
            <a:chExt cx="5077712" cy="795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77712" cy="79505"/>
            </a:xfrm>
            <a:custGeom>
              <a:avLst/>
              <a:gdLst/>
              <a:ahLst/>
              <a:cxnLst/>
              <a:rect l="l" t="t" r="r" b="b"/>
              <a:pathLst>
                <a:path w="5077712" h="79505">
                  <a:moveTo>
                    <a:pt x="0" y="0"/>
                  </a:moveTo>
                  <a:lnTo>
                    <a:pt x="5077712" y="0"/>
                  </a:lnTo>
                  <a:lnTo>
                    <a:pt x="5077712" y="79505"/>
                  </a:lnTo>
                  <a:lnTo>
                    <a:pt x="0" y="7950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5077712" cy="1461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4484375"/>
            <a:ext cx="9157398" cy="5500754"/>
          </a:xfrm>
          <a:custGeom>
            <a:avLst/>
            <a:gdLst/>
            <a:ahLst/>
            <a:cxnLst/>
            <a:rect l="l" t="t" r="r" b="b"/>
            <a:pathLst>
              <a:path w="9157398" h="5500754">
                <a:moveTo>
                  <a:pt x="0" y="0"/>
                </a:moveTo>
                <a:lnTo>
                  <a:pt x="9157398" y="0"/>
                </a:lnTo>
                <a:lnTo>
                  <a:pt x="9157398" y="5500754"/>
                </a:lnTo>
                <a:lnTo>
                  <a:pt x="0" y="5500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678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9157398" y="4484375"/>
            <a:ext cx="9130602" cy="5500754"/>
          </a:xfrm>
          <a:custGeom>
            <a:avLst/>
            <a:gdLst/>
            <a:ahLst/>
            <a:cxnLst/>
            <a:rect l="l" t="t" r="r" b="b"/>
            <a:pathLst>
              <a:path w="9130602" h="5500754">
                <a:moveTo>
                  <a:pt x="0" y="0"/>
                </a:moveTo>
                <a:lnTo>
                  <a:pt x="9130602" y="0"/>
                </a:lnTo>
                <a:lnTo>
                  <a:pt x="9130602" y="5500754"/>
                </a:lnTo>
                <a:lnTo>
                  <a:pt x="0" y="55007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79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548751" y="1409598"/>
            <a:ext cx="14777338" cy="2113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9547" lvl="1" indent="-324774" algn="l">
              <a:lnSpc>
                <a:spcPts val="4211"/>
              </a:lnSpc>
              <a:buFont typeface="Arial"/>
              <a:buChar char="•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Use real-world distance and travel time data</a:t>
            </a:r>
          </a:p>
          <a:p>
            <a:pPr marL="649547" lvl="1" indent="-324774" algn="l">
              <a:lnSpc>
                <a:spcPts val="4211"/>
              </a:lnSpc>
              <a:buFont typeface="Arial"/>
              <a:buChar char="•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Incorporate delivery time windows and priority orders</a:t>
            </a:r>
          </a:p>
          <a:p>
            <a:pPr marL="649547" lvl="1" indent="-324774" algn="l">
              <a:lnSpc>
                <a:spcPts val="4211"/>
              </a:lnSpc>
              <a:buFont typeface="Arial"/>
              <a:buChar char="•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Test larger datasets for scalability</a:t>
            </a:r>
          </a:p>
          <a:p>
            <a:pPr marL="649547" lvl="1" indent="-324774" algn="l">
              <a:lnSpc>
                <a:spcPts val="4211"/>
              </a:lnSpc>
              <a:buFont typeface="Arial"/>
              <a:buChar char="•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Integrate with real-time routing systems for dynamic updates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17539" y="228600"/>
            <a:ext cx="16541761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Next Steps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0105" y="465350"/>
            <a:ext cx="117291" cy="463960"/>
            <a:chOff x="0" y="0"/>
            <a:chExt cx="30892" cy="1221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0892" cy="122195"/>
            </a:xfrm>
            <a:custGeom>
              <a:avLst/>
              <a:gdLst/>
              <a:ahLst/>
              <a:cxnLst/>
              <a:rect l="l" t="t" r="r" b="b"/>
              <a:pathLst>
                <a:path w="30892" h="122195">
                  <a:moveTo>
                    <a:pt x="0" y="0"/>
                  </a:moveTo>
                  <a:lnTo>
                    <a:pt x="30892" y="0"/>
                  </a:lnTo>
                  <a:lnTo>
                    <a:pt x="30892" y="122195"/>
                  </a:lnTo>
                  <a:lnTo>
                    <a:pt x="0" y="122195"/>
                  </a:lnTo>
                  <a:close/>
                </a:path>
              </a:pathLst>
            </a:custGeom>
            <a:solidFill>
              <a:srgbClr val="DC0E2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30892" cy="1888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482321" y="9985129"/>
            <a:ext cx="19279437" cy="301871"/>
            <a:chOff x="0" y="0"/>
            <a:chExt cx="5077712" cy="795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77712" cy="79505"/>
            </a:xfrm>
            <a:custGeom>
              <a:avLst/>
              <a:gdLst/>
              <a:ahLst/>
              <a:cxnLst/>
              <a:rect l="l" t="t" r="r" b="b"/>
              <a:pathLst>
                <a:path w="5077712" h="79505">
                  <a:moveTo>
                    <a:pt x="0" y="0"/>
                  </a:moveTo>
                  <a:lnTo>
                    <a:pt x="5077712" y="0"/>
                  </a:lnTo>
                  <a:lnTo>
                    <a:pt x="5077712" y="79505"/>
                  </a:lnTo>
                  <a:lnTo>
                    <a:pt x="0" y="79505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5077712" cy="1461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48751" y="1409598"/>
            <a:ext cx="16512661" cy="514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9548" lvl="1" indent="-324774" algn="l">
              <a:lnSpc>
                <a:spcPts val="4211"/>
              </a:lnSpc>
              <a:buFont typeface="Arial"/>
              <a:buChar char="•"/>
            </a:pPr>
            <a:r>
              <a:rPr lang="en-US" sz="3008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For further info regarding the code for this project: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7539" y="228600"/>
            <a:ext cx="16541761" cy="800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DC0E20"/>
                </a:solidFill>
                <a:latin typeface="Poppins Bold"/>
                <a:ea typeface="Poppins Bold"/>
                <a:cs typeface="Poppins Bold"/>
                <a:sym typeface="Poppins Bold"/>
              </a:rPr>
              <a:t>Colab Notebook Link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80541" y="2044028"/>
            <a:ext cx="18400610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 i="1" u="sng">
                <a:solidFill>
                  <a:srgbClr val="000000"/>
                </a:solidFill>
                <a:latin typeface="Arimo Bold Italics"/>
                <a:ea typeface="Arimo Bold Italics"/>
                <a:cs typeface="Arimo Bold Italics"/>
                <a:sym typeface="Arimo Bold Italics"/>
                <a:hlinkClick r:id="rId2" tooltip="https://colab.research.google.com/drive/1hI7gGTCGKHOZtHftD00WK_3NLaZemcY7?usp=sharing"/>
              </a:rPr>
              <a:t>https://colab.research.google.com/drive/1hI7gGTCGKHOZtHftD00WK_3NLaZemcY7?usp=sharing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400</Words>
  <Application>Microsoft Macintosh PowerPoint</Application>
  <PresentationFormat>Custom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Poppins Italics</vt:lpstr>
      <vt:lpstr>Poppins</vt:lpstr>
      <vt:lpstr>Open Sans</vt:lpstr>
      <vt:lpstr>Arial</vt:lpstr>
      <vt:lpstr>Poppins Bold</vt:lpstr>
      <vt:lpstr>Calibri</vt:lpstr>
      <vt:lpstr>Open Sans Bold</vt:lpstr>
      <vt:lpstr>Arimo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Delivery Routes for a Local E-Commerce Company</dc:title>
  <cp:lastModifiedBy>Mai Nguyen</cp:lastModifiedBy>
  <cp:revision>2</cp:revision>
  <dcterms:created xsi:type="dcterms:W3CDTF">2006-08-16T00:00:00Z</dcterms:created>
  <dcterms:modified xsi:type="dcterms:W3CDTF">2025-12-11T20:03:07Z</dcterms:modified>
  <dc:identifier>DAG6mquMpfs</dc:identifier>
</cp:coreProperties>
</file>

<file path=docProps/thumbnail.jpeg>
</file>